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63" r:id="rId2"/>
    <p:sldId id="4509" r:id="rId3"/>
    <p:sldId id="4510" r:id="rId4"/>
    <p:sldId id="4506" r:id="rId5"/>
    <p:sldId id="4507" r:id="rId6"/>
    <p:sldId id="4508" r:id="rId7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230" userDrawn="1">
          <p15:clr>
            <a:srgbClr val="A4A3A4"/>
          </p15:clr>
        </p15:guide>
        <p15:guide id="2" orient="horz" pos="1230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38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g chunhua" initials="Tc" lastIdx="5" clrIdx="0"/>
  <p:cmAuthor id="2" name="wanin" initials="w" lastIdx="1" clrIdx="1"/>
  <p:cmAuthor id="3" name="Lenovo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486"/>
    <a:srgbClr val="0072BA"/>
    <a:srgbClr val="F1EEED"/>
    <a:srgbClr val="000000"/>
    <a:srgbClr val="006FAF"/>
    <a:srgbClr val="005284"/>
    <a:srgbClr val="004B79"/>
    <a:srgbClr val="004F7E"/>
    <a:srgbClr val="B384BA"/>
    <a:srgbClr val="006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6" autoAdjust="0"/>
    <p:restoredTop sz="97059" autoAdjust="0"/>
  </p:normalViewPr>
  <p:slideViewPr>
    <p:cSldViewPr snapToGrid="0" showGuides="1">
      <p:cViewPr varScale="1">
        <p:scale>
          <a:sx n="170" d="100"/>
          <a:sy n="170" d="100"/>
        </p:scale>
        <p:origin x="140" y="792"/>
      </p:cViewPr>
      <p:guideLst>
        <p:guide pos="2230"/>
        <p:guide orient="horz" pos="1230"/>
        <p:guide orient="horz" pos="709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OPPOSans R" panose="00020600040101010101" pitchFamily="18" charset="-122"/>
              </a:rPr>
              <a:t>2024/11/1</a:t>
            </a:fld>
            <a:endParaRPr lang="zh-CN" altLang="en-US">
              <a:latin typeface="OPPOSans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OPPOSans R" panose="00020600040101010101" pitchFamily="18" charset="-122"/>
              </a:rPr>
              <a:t>‹#›</a:t>
            </a:fld>
            <a:endParaRPr lang="zh-CN" altLang="en-US">
              <a:latin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fld id="{5640975C-B837-4D6E-844D-7C645303B726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fld id="{56E84C2C-40E2-4F7A-AD16-1F4FF2C99A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OPPOSans R" panose="00020600040101010101" pitchFamily="18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OPPOSans R" panose="00020600040101010101" pitchFamily="18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OPPOSans R" panose="00020600040101010101" pitchFamily="18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OPPOSans R" panose="00020600040101010101" pitchFamily="18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OPPOSans R" panose="00020600040101010101" pitchFamily="18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Group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88050"/>
            <a:ext cx="12192000" cy="869950"/>
          </a:xfrm>
          <a:prstGeom prst="rect">
            <a:avLst/>
          </a:prstGeom>
        </p:spPr>
      </p:pic>
      <p:pic>
        <p:nvPicPr>
          <p:cNvPr id="5" name="图片 4" descr="Group"/>
          <p:cNvPicPr>
            <a:picLocks noChangeAspect="1"/>
          </p:cNvPicPr>
          <p:nvPr userDrawn="1"/>
        </p:nvPicPr>
        <p:blipFill rotWithShape="1">
          <a:blip r:embed="rId3"/>
          <a:srcRect r="5299"/>
          <a:stretch>
            <a:fillRect/>
          </a:stretch>
        </p:blipFill>
        <p:spPr>
          <a:xfrm rot="10800000">
            <a:off x="-3" y="-2"/>
            <a:ext cx="12192002" cy="740229"/>
          </a:xfrm>
          <a:prstGeom prst="rect">
            <a:avLst/>
          </a:prstGeom>
        </p:spPr>
      </p:pic>
      <p:pic>
        <p:nvPicPr>
          <p:cNvPr id="6" name="图片 5" descr="F12-1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 trans="100000" smoothness="2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920" r="12196" b="14606"/>
          <a:stretch>
            <a:fillRect/>
          </a:stretch>
        </p:blipFill>
        <p:spPr>
          <a:xfrm>
            <a:off x="0" y="3120095"/>
            <a:ext cx="12192000" cy="3737906"/>
          </a:xfrm>
          <a:prstGeom prst="rect">
            <a:avLst/>
          </a:prstGeom>
          <a:ln>
            <a:noFill/>
          </a:ln>
          <a:effectLst>
            <a:reflection stA="45000" endPos="65000" dist="50800" dir="5400000" sy="-100000" algn="bl" rotWithShape="0"/>
            <a:softEdge rad="107950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对角圆角 15">
            <a:extLst>
              <a:ext uri="{FF2B5EF4-FFF2-40B4-BE49-F238E27FC236}">
                <a16:creationId xmlns:a16="http://schemas.microsoft.com/office/drawing/2014/main" id="{B711E9E5-1FAB-D396-7873-033A00277EDD}"/>
              </a:ext>
            </a:extLst>
          </p:cNvPr>
          <p:cNvSpPr/>
          <p:nvPr userDrawn="1"/>
        </p:nvSpPr>
        <p:spPr>
          <a:xfrm>
            <a:off x="7660218" y="47559"/>
            <a:ext cx="4406897" cy="694267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6FAF">
                  <a:shade val="30000"/>
                  <a:satMod val="115000"/>
                </a:srgbClr>
              </a:gs>
              <a:gs pos="50000">
                <a:srgbClr val="006FAF">
                  <a:shade val="67500"/>
                  <a:satMod val="115000"/>
                </a:srgbClr>
              </a:gs>
              <a:gs pos="100000">
                <a:srgbClr val="006FAF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63500" dist="50800" dir="5400000" rotWithShape="0">
                  <a:srgbClr val="2B71FF">
                    <a:alpha val="30000"/>
                  </a:srgbClr>
                </a:outerShdw>
              </a:effectLst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6E7AD06-5D4C-3456-8A7F-E84A7D7E24B7}"/>
              </a:ext>
            </a:extLst>
          </p:cNvPr>
          <p:cNvSpPr txBox="1"/>
          <p:nvPr userDrawn="1"/>
        </p:nvSpPr>
        <p:spPr>
          <a:xfrm>
            <a:off x="7863840" y="163859"/>
            <a:ext cx="399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分组汇报  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论文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Session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EE9790C-7643-7C27-6415-43A1087D9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58" y="207210"/>
            <a:ext cx="6655962" cy="5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3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14E4B50-7A1E-10E8-895A-7CE65DBF71FB}"/>
              </a:ext>
            </a:extLst>
          </p:cNvPr>
          <p:cNvSpPr/>
          <p:nvPr userDrawn="1"/>
        </p:nvSpPr>
        <p:spPr>
          <a:xfrm>
            <a:off x="0" y="0"/>
            <a:ext cx="12192000" cy="686793"/>
          </a:xfrm>
          <a:prstGeom prst="rect">
            <a:avLst/>
          </a:prstGeom>
          <a:gradFill flip="none" rotWithShape="1">
            <a:gsLst>
              <a:gs pos="0">
                <a:srgbClr val="006DA6">
                  <a:shade val="30000"/>
                  <a:satMod val="115000"/>
                </a:srgbClr>
              </a:gs>
              <a:gs pos="50000">
                <a:srgbClr val="006DA6">
                  <a:shade val="67500"/>
                  <a:satMod val="115000"/>
                </a:srgbClr>
              </a:gs>
              <a:gs pos="100000">
                <a:srgbClr val="006DA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63500" dist="50800" dir="5400000" rotWithShape="0">
                  <a:srgbClr val="2B71FF">
                    <a:alpha val="30000"/>
                  </a:srgbClr>
                </a:outerShdw>
              </a:effectLst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3C889EA-E648-48F1-28C1-0AB9718BE4A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0041" y="-69154"/>
            <a:ext cx="5648821" cy="6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研究动机 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Motivation</a:t>
            </a:r>
            <a:endParaRPr lang="en-US" altLang="zh-CN" sz="2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974B20-1EA0-C01E-47CF-657D483269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977744" y="4599562"/>
            <a:ext cx="2236511" cy="225843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423180D-E9F2-8800-8786-DCB81D254547}"/>
              </a:ext>
            </a:extLst>
          </p:cNvPr>
          <p:cNvSpPr txBox="1"/>
          <p:nvPr userDrawn="1"/>
        </p:nvSpPr>
        <p:spPr>
          <a:xfrm>
            <a:off x="9013582" y="73689"/>
            <a:ext cx="3220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第十四届中国业务过程管理大会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CBPM  2024</a:t>
            </a:r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zh-CN" altLang="en-US" sz="1100" b="1" i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3A6DDB-81DD-E01E-10D6-D267FE87B6C0}"/>
              </a:ext>
            </a:extLst>
          </p:cNvPr>
          <p:cNvSpPr txBox="1"/>
          <p:nvPr userDrawn="1"/>
        </p:nvSpPr>
        <p:spPr>
          <a:xfrm>
            <a:off x="10193156" y="335299"/>
            <a:ext cx="1998844" cy="2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  ●  合肥</a:t>
            </a:r>
          </a:p>
        </p:txBody>
      </p:sp>
    </p:spTree>
    <p:extLst>
      <p:ext uri="{BB962C8B-B14F-4D97-AF65-F5344CB8AC3E}">
        <p14:creationId xmlns:p14="http://schemas.microsoft.com/office/powerpoint/2010/main" val="2270884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14E4B50-7A1E-10E8-895A-7CE65DBF71FB}"/>
              </a:ext>
            </a:extLst>
          </p:cNvPr>
          <p:cNvSpPr/>
          <p:nvPr userDrawn="1"/>
        </p:nvSpPr>
        <p:spPr>
          <a:xfrm>
            <a:off x="0" y="0"/>
            <a:ext cx="12192000" cy="686793"/>
          </a:xfrm>
          <a:prstGeom prst="rect">
            <a:avLst/>
          </a:prstGeom>
          <a:gradFill flip="none" rotWithShape="1">
            <a:gsLst>
              <a:gs pos="0">
                <a:srgbClr val="006DA6">
                  <a:shade val="30000"/>
                  <a:satMod val="115000"/>
                </a:srgbClr>
              </a:gs>
              <a:gs pos="50000">
                <a:srgbClr val="006DA6">
                  <a:shade val="67500"/>
                  <a:satMod val="115000"/>
                </a:srgbClr>
              </a:gs>
              <a:gs pos="100000">
                <a:srgbClr val="006DA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63500" dist="50800" dir="5400000" rotWithShape="0">
                  <a:srgbClr val="2B71FF">
                    <a:alpha val="30000"/>
                  </a:srgbClr>
                </a:outerShdw>
              </a:effectLst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" y="6261652"/>
            <a:ext cx="12191999" cy="59634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63500" dist="50800" dir="5400000" rotWithShape="0">
                  <a:srgbClr val="2B71FF">
                    <a:alpha val="30000"/>
                  </a:srgbClr>
                </a:outerShdw>
              </a:effectLst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E31FCF-1A2B-0E68-612A-03580718B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977744" y="4599562"/>
            <a:ext cx="2236511" cy="2258438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1B9BCDDA-F310-B50A-9F40-C64D3307C8A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0041" y="-69154"/>
            <a:ext cx="5648821" cy="6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方法  </a:t>
            </a:r>
            <a:r>
              <a:rPr lang="en-US" altLang="zh-CN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BFB605-B15B-1E39-1775-F61379BA6AF4}"/>
              </a:ext>
            </a:extLst>
          </p:cNvPr>
          <p:cNvSpPr txBox="1"/>
          <p:nvPr userDrawn="1"/>
        </p:nvSpPr>
        <p:spPr>
          <a:xfrm>
            <a:off x="9013582" y="73689"/>
            <a:ext cx="3220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第十四届中国业务过程管理大会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CBPM  2024</a:t>
            </a:r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zh-CN" altLang="en-US" sz="1100" b="1" i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04A459-E221-9D35-335D-544261E7170F}"/>
              </a:ext>
            </a:extLst>
          </p:cNvPr>
          <p:cNvSpPr txBox="1"/>
          <p:nvPr userDrawn="1"/>
        </p:nvSpPr>
        <p:spPr>
          <a:xfrm>
            <a:off x="10193156" y="335299"/>
            <a:ext cx="1998844" cy="2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  ●  合肥</a:t>
            </a:r>
          </a:p>
        </p:txBody>
      </p:sp>
    </p:spTree>
    <p:extLst>
      <p:ext uri="{BB962C8B-B14F-4D97-AF65-F5344CB8AC3E}">
        <p14:creationId xmlns:p14="http://schemas.microsoft.com/office/powerpoint/2010/main" val="1713900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14E4B50-7A1E-10E8-895A-7CE65DBF71FB}"/>
              </a:ext>
            </a:extLst>
          </p:cNvPr>
          <p:cNvSpPr/>
          <p:nvPr userDrawn="1"/>
        </p:nvSpPr>
        <p:spPr>
          <a:xfrm>
            <a:off x="0" y="0"/>
            <a:ext cx="12192000" cy="686793"/>
          </a:xfrm>
          <a:prstGeom prst="rect">
            <a:avLst/>
          </a:prstGeom>
          <a:gradFill flip="none" rotWithShape="1">
            <a:gsLst>
              <a:gs pos="0">
                <a:srgbClr val="006DA6">
                  <a:shade val="30000"/>
                  <a:satMod val="115000"/>
                </a:srgbClr>
              </a:gs>
              <a:gs pos="50000">
                <a:srgbClr val="006DA6">
                  <a:shade val="67500"/>
                  <a:satMod val="115000"/>
                </a:srgbClr>
              </a:gs>
              <a:gs pos="100000">
                <a:srgbClr val="006DA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63500" dist="50800" dir="5400000" rotWithShape="0">
                  <a:srgbClr val="2B71FF">
                    <a:alpha val="30000"/>
                  </a:srgbClr>
                </a:outerShdw>
              </a:effectLst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" y="6261652"/>
            <a:ext cx="12191999" cy="59634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63500" dist="50800" dir="5400000" rotWithShape="0">
                  <a:srgbClr val="2B71FF">
                    <a:alpha val="30000"/>
                  </a:srgbClr>
                </a:outerShdw>
              </a:effectLst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162B02-0672-CC1F-75D7-CF92CED3C390}"/>
              </a:ext>
            </a:extLst>
          </p:cNvPr>
          <p:cNvSpPr txBox="1"/>
          <p:nvPr userDrawn="1"/>
        </p:nvSpPr>
        <p:spPr>
          <a:xfrm>
            <a:off x="9013582" y="73689"/>
            <a:ext cx="3220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第十四届中国业务过程管理大会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CBPM  2024</a:t>
            </a:r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zh-CN" altLang="en-US" sz="1100" b="1" i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E09EF6-0047-B413-AA3C-D8AE33F0D2E1}"/>
              </a:ext>
            </a:extLst>
          </p:cNvPr>
          <p:cNvSpPr txBox="1"/>
          <p:nvPr userDrawn="1"/>
        </p:nvSpPr>
        <p:spPr>
          <a:xfrm>
            <a:off x="10193156" y="335299"/>
            <a:ext cx="1998844" cy="2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  ●  合肥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E31FCF-1A2B-0E68-612A-03580718B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977744" y="4599562"/>
            <a:ext cx="2236511" cy="225843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BE8DFFD-5D64-4488-A1AD-52C9C565B41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-1556" y="-69154"/>
            <a:ext cx="5648821" cy="6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  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Experiment</a:t>
            </a:r>
            <a:endParaRPr lang="en-US" altLang="zh-CN" sz="2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7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14E4B50-7A1E-10E8-895A-7CE65DBF71FB}"/>
              </a:ext>
            </a:extLst>
          </p:cNvPr>
          <p:cNvSpPr/>
          <p:nvPr userDrawn="1"/>
        </p:nvSpPr>
        <p:spPr>
          <a:xfrm>
            <a:off x="0" y="0"/>
            <a:ext cx="12192000" cy="686793"/>
          </a:xfrm>
          <a:prstGeom prst="rect">
            <a:avLst/>
          </a:prstGeom>
          <a:gradFill flip="none" rotWithShape="1">
            <a:gsLst>
              <a:gs pos="0">
                <a:srgbClr val="006DA6">
                  <a:shade val="30000"/>
                  <a:satMod val="115000"/>
                </a:srgbClr>
              </a:gs>
              <a:gs pos="50000">
                <a:srgbClr val="006DA6">
                  <a:shade val="67500"/>
                  <a:satMod val="115000"/>
                </a:srgbClr>
              </a:gs>
              <a:gs pos="100000">
                <a:srgbClr val="006DA6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63500" dist="50800" dir="5400000" rotWithShape="0">
                  <a:srgbClr val="2B71FF">
                    <a:alpha val="30000"/>
                  </a:srgbClr>
                </a:outerShdw>
              </a:effectLst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" y="6261652"/>
            <a:ext cx="12191999" cy="59634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63500" dist="50800" dir="5400000" rotWithShape="0">
                  <a:srgbClr val="2B71FF">
                    <a:alpha val="30000"/>
                  </a:srgbClr>
                </a:outerShdw>
              </a:effectLst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023A07E-5B1C-4296-A8D9-9968E310BF70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-1556" y="-69154"/>
            <a:ext cx="5648821" cy="6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结论  </a:t>
            </a:r>
            <a:r>
              <a:rPr lang="en-US" altLang="zh-CN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5162B02-0672-CC1F-75D7-CF92CED3C390}"/>
              </a:ext>
            </a:extLst>
          </p:cNvPr>
          <p:cNvSpPr txBox="1"/>
          <p:nvPr userDrawn="1"/>
        </p:nvSpPr>
        <p:spPr>
          <a:xfrm>
            <a:off x="9013582" y="73689"/>
            <a:ext cx="32207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第十四届中国业务过程管理大会 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r>
              <a:rPr lang="en-US" altLang="zh-C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CBPM  2024</a:t>
            </a:r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zh-CN" altLang="en-US" sz="1100" b="1" i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E09EF6-0047-B413-AA3C-D8AE33F0D2E1}"/>
              </a:ext>
            </a:extLst>
          </p:cNvPr>
          <p:cNvSpPr txBox="1"/>
          <p:nvPr userDrawn="1"/>
        </p:nvSpPr>
        <p:spPr>
          <a:xfrm>
            <a:off x="10193156" y="335299"/>
            <a:ext cx="1998844" cy="26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  ●  合肥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E31FCF-1A2B-0E68-612A-03580718B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977744" y="4599562"/>
            <a:ext cx="2236511" cy="22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74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Pat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12192000" cy="711200"/>
          </a:xfrm>
          <a:prstGeom prst="rect">
            <a:avLst/>
          </a:prstGeom>
        </p:spPr>
      </p:pic>
      <p:pic>
        <p:nvPicPr>
          <p:cNvPr id="4" name="图片 3" descr="Group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5988050"/>
            <a:ext cx="12192000" cy="869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7" r:id="rId4"/>
    <p:sldLayoutId id="2147483669" r:id="rId5"/>
    <p:sldLayoutId id="2147483670" r:id="rId6"/>
    <p:sldLayoutId id="214748365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1526061"/>
            <a:ext cx="12191999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论文题目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3527391"/>
            <a:ext cx="12192000" cy="1813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zh-CN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单       位：</a:t>
            </a:r>
            <a:r>
              <a:rPr lang="en-US" altLang="zh-C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XXX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zh-CN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作       者：</a:t>
            </a:r>
            <a:r>
              <a:rPr lang="en-US" altLang="zh-C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XXX</a:t>
            </a:r>
          </a:p>
          <a:p>
            <a:pPr algn="ctr">
              <a:lnSpc>
                <a:spcPct val="150000"/>
              </a:lnSpc>
              <a:spcBef>
                <a:spcPts val="450"/>
              </a:spcBef>
            </a:pPr>
            <a:r>
              <a:rPr lang="zh-CN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指导老师：</a:t>
            </a:r>
            <a:r>
              <a:rPr lang="en-US" altLang="zh-C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XXX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F42101-0D55-E74C-3748-55ACF97BBF45}"/>
              </a:ext>
            </a:extLst>
          </p:cNvPr>
          <p:cNvSpPr txBox="1"/>
          <p:nvPr/>
        </p:nvSpPr>
        <p:spPr>
          <a:xfrm>
            <a:off x="0" y="2288193"/>
            <a:ext cx="121920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ts val="450"/>
              </a:spcBef>
              <a:defRPr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English Title</a:t>
            </a:r>
            <a:endParaRPr lang="zh-CN" altLang="en-US" sz="2000" i="1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2747926-F9C5-AA3E-4AFD-555A0C8DD2AD}"/>
              </a:ext>
            </a:extLst>
          </p:cNvPr>
          <p:cNvSpPr txBox="1"/>
          <p:nvPr/>
        </p:nvSpPr>
        <p:spPr>
          <a:xfrm>
            <a:off x="1" y="2219080"/>
            <a:ext cx="12191999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en-US" sz="3600" b="1" dirty="0">
                <a:solidFill>
                  <a:srgbClr val="1954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一页内容概况本文研究动机或本文创新点</a:t>
            </a:r>
          </a:p>
        </p:txBody>
      </p:sp>
    </p:spTree>
    <p:extLst>
      <p:ext uri="{BB962C8B-B14F-4D97-AF65-F5344CB8AC3E}">
        <p14:creationId xmlns:p14="http://schemas.microsoft.com/office/powerpoint/2010/main" val="364618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C9DF577-15BA-CBE4-8F85-57F245796000}"/>
              </a:ext>
            </a:extLst>
          </p:cNvPr>
          <p:cNvSpPr txBox="1"/>
          <p:nvPr/>
        </p:nvSpPr>
        <p:spPr>
          <a:xfrm>
            <a:off x="1" y="2219080"/>
            <a:ext cx="12191999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zh-CN" sz="3600" b="1" dirty="0">
                <a:solidFill>
                  <a:srgbClr val="1954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2-3</a:t>
            </a:r>
            <a:r>
              <a:rPr lang="zh-CN" altLang="en-US" sz="3600" b="1" dirty="0">
                <a:solidFill>
                  <a:srgbClr val="1954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页内容解释本文所提方法或主要贡献</a:t>
            </a:r>
          </a:p>
        </p:txBody>
      </p:sp>
    </p:spTree>
    <p:extLst>
      <p:ext uri="{BB962C8B-B14F-4D97-AF65-F5344CB8AC3E}">
        <p14:creationId xmlns:p14="http://schemas.microsoft.com/office/powerpoint/2010/main" val="180626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90A2D-3C3E-8E68-377C-99D961298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758F20E-9D05-5CDE-5B5E-2D8CCEB36636}"/>
              </a:ext>
            </a:extLst>
          </p:cNvPr>
          <p:cNvSpPr txBox="1"/>
          <p:nvPr/>
        </p:nvSpPr>
        <p:spPr>
          <a:xfrm>
            <a:off x="1" y="2219080"/>
            <a:ext cx="12191999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zh-CN" sz="3600" b="1" dirty="0">
                <a:solidFill>
                  <a:srgbClr val="1954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2-3</a:t>
            </a:r>
            <a:r>
              <a:rPr lang="zh-CN" altLang="en-US" sz="3600" b="1" dirty="0">
                <a:solidFill>
                  <a:srgbClr val="1954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页内容解释本文实验结论或与相关工作对比创新</a:t>
            </a:r>
          </a:p>
        </p:txBody>
      </p:sp>
    </p:spTree>
    <p:extLst>
      <p:ext uri="{BB962C8B-B14F-4D97-AF65-F5344CB8AC3E}">
        <p14:creationId xmlns:p14="http://schemas.microsoft.com/office/powerpoint/2010/main" val="398015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ED653-61FD-756C-B6E3-36EBD459E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6D8DED6-807D-5881-646E-2C232EFEB6E7}"/>
              </a:ext>
            </a:extLst>
          </p:cNvPr>
          <p:cNvSpPr txBox="1"/>
          <p:nvPr/>
        </p:nvSpPr>
        <p:spPr>
          <a:xfrm>
            <a:off x="1" y="2219080"/>
            <a:ext cx="12191999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zh-CN" sz="3600" b="1" dirty="0">
                <a:solidFill>
                  <a:srgbClr val="1954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r>
              <a:rPr lang="zh-CN" altLang="en-US" sz="3600" b="1" dirty="0">
                <a:solidFill>
                  <a:srgbClr val="1954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页内容总结本文研究结论</a:t>
            </a:r>
          </a:p>
        </p:txBody>
      </p:sp>
    </p:spTree>
    <p:extLst>
      <p:ext uri="{BB962C8B-B14F-4D97-AF65-F5344CB8AC3E}">
        <p14:creationId xmlns:p14="http://schemas.microsoft.com/office/powerpoint/2010/main" val="192102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F6C98-B9DD-99DD-9156-3D6CBEA0D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588F66A1-35F3-31CA-84DB-C3A0AECDA44E}"/>
              </a:ext>
            </a:extLst>
          </p:cNvPr>
          <p:cNvSpPr txBox="1"/>
          <p:nvPr/>
        </p:nvSpPr>
        <p:spPr>
          <a:xfrm>
            <a:off x="1" y="2219080"/>
            <a:ext cx="12191999" cy="76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en-US" sz="3600" b="1" dirty="0">
                <a:solidFill>
                  <a:srgbClr val="1954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诚邀各位专家学者莅临指导！</a:t>
            </a:r>
          </a:p>
        </p:txBody>
      </p:sp>
    </p:spTree>
    <p:extLst>
      <p:ext uri="{BB962C8B-B14F-4D97-AF65-F5344CB8AC3E}">
        <p14:creationId xmlns:p14="http://schemas.microsoft.com/office/powerpoint/2010/main" val="1281088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KSO_WPP_MARK_KEY" val="a3eb4bef-853b-465c-b2db-967263e04847"/>
  <p:tag name="COMMONDATA" val="eyJjb3VudCI6NiwiaGRpZCI6IjczM2ViMWEzNTc0YjU5OTNkN2ViMTMxYzZjYjdiMzc4IiwidXNlckNvdW50IjoyfQ=="/>
</p:tagLst>
</file>

<file path=ppt/theme/theme1.xml><?xml version="1.0" encoding="utf-8"?>
<a:theme xmlns:a="http://schemas.openxmlformats.org/drawingml/2006/main" name="主题5">
  <a:themeElements>
    <a:clrScheme name="稿定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3E9B"/>
      </a:accent1>
      <a:accent2>
        <a:srgbClr val="0081CB"/>
      </a:accent2>
      <a:accent3>
        <a:srgbClr val="2BB7EF"/>
      </a:accent3>
      <a:accent4>
        <a:srgbClr val="888888"/>
      </a:accent4>
      <a:accent5>
        <a:srgbClr val="A9A9A9"/>
      </a:accent5>
      <a:accent6>
        <a:srgbClr val="C9C9C9"/>
      </a:accent6>
      <a:hlink>
        <a:srgbClr val="4472C4"/>
      </a:hlink>
      <a:folHlink>
        <a:srgbClr val="BFBFBF"/>
      </a:folHlink>
    </a:clrScheme>
    <a:fontScheme name="稿定模板">
      <a:majorFont>
        <a:latin typeface="OPPOSans H"/>
        <a:ea typeface="OPPOSans H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lumMod val="50000"/>
                <a:lumOff val="50000"/>
              </a:schemeClr>
            </a:gs>
            <a:gs pos="70000">
              <a:schemeClr val="accent1"/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>
          <a:outerShdw blurRad="254000" dist="127000" rotWithShape="0">
            <a:schemeClr val="accent1">
              <a:lumMod val="60000"/>
              <a:lumOff val="40000"/>
              <a:alpha val="32000"/>
            </a:schemeClr>
          </a:outerShdw>
        </a:effectLst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1200" cap="none" spc="0" normalizeH="0" baseline="0" noProof="0">
            <a:ln>
              <a:noFill/>
            </a:ln>
            <a:solidFill>
              <a:srgbClr val="FFFFFF"/>
            </a:solidFill>
            <a:effectLst>
              <a:outerShdw blurRad="63500" dist="50800" dir="5400000" rotWithShape="0">
                <a:srgbClr val="2B71FF">
                  <a:alpha val="30000"/>
                </a:srgbClr>
              </a:outerShdw>
            </a:effectLst>
            <a:uLnTx/>
            <a:uFillTx/>
            <a:latin typeface="等线" panose="02010600030101010101" charset="-122"/>
            <a:ea typeface="等线" panose="02010600030101010101" charset="-122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70000">
                <a:schemeClr val="accent1"/>
              </a:gs>
            </a:gsLst>
            <a:lin ang="5400000" scaled="0"/>
          </a:gra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OPPOSans R"/>
        <a:ea typeface=""/>
        <a:cs typeface=""/>
        <a:font script="Jpan" typeface="游ゴシック"/>
        <a:font script="Hang" typeface="맑은 고딕"/>
        <a:font script="Hans" typeface="OPPOSans R"/>
        <a:font script="Hant" typeface="新細明體"/>
        <a:font script="Arab" typeface="OPPOSans R"/>
        <a:font script="Hebr" typeface="OPPOSans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OPPOSans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OPPOSans 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OPPOSans R"/>
        <a:ea typeface=""/>
        <a:cs typeface=""/>
        <a:font script="Jpan" typeface="ＭＳ Ｐゴシック"/>
        <a:font script="Hang" typeface="맑은 고딕"/>
        <a:font script="Hans" typeface="OPPOSans R"/>
        <a:font script="Hant" typeface="新細明體"/>
        <a:font script="Arab" typeface="OPPOSans R"/>
        <a:font script="Hebr" typeface="OPPOSans 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OPPOSans 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WPS</Template>
  <TotalTime>3569</TotalTime>
  <Words>66</Words>
  <Application>Microsoft Office PowerPoint</Application>
  <PresentationFormat>宽屏</PresentationFormat>
  <Paragraphs>10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OPPOSans R</vt:lpstr>
      <vt:lpstr>等线</vt:lpstr>
      <vt:lpstr>楷体</vt:lpstr>
      <vt:lpstr>微软雅黑</vt:lpstr>
      <vt:lpstr>Arial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Maria Briggs</dc:creator>
  <cp:lastModifiedBy>admin</cp:lastModifiedBy>
  <cp:revision>1746</cp:revision>
  <dcterms:created xsi:type="dcterms:W3CDTF">2023-05-30T01:32:00Z</dcterms:created>
  <dcterms:modified xsi:type="dcterms:W3CDTF">2024-11-01T12:14:57Z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9E537A8970054615A0ADC7EFBEB89AEB_12</vt:lpwstr>
  </property>
  <property fmtid="{D5CDD505-2E9C-101B-9397-08002B2CF9AE}" pid="3" name="KSOProductBuildVer">
    <vt:lpwstr>2052-12.1.0.16388</vt:lpwstr>
  </property>
  <property fmtid="{D5CDD505-2E9C-101B-9397-08002B2CF9AE}" pid="4" name="KSOTemplateUUID">
    <vt:lpwstr>v1.0_mb_QdbRftb/n2ULY/S2bhcYgA==</vt:lpwstr>
  </property>
</Properties>
</file>